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79" r:id="rId5"/>
    <p:sldId id="278" r:id="rId6"/>
    <p:sldId id="277" r:id="rId7"/>
    <p:sldId id="267" r:id="rId8"/>
    <p:sldId id="268" r:id="rId9"/>
    <p:sldId id="275" r:id="rId10"/>
    <p:sldId id="269" r:id="rId11"/>
    <p:sldId id="270" r:id="rId12"/>
    <p:sldId id="265" r:id="rId13"/>
    <p:sldId id="274" r:id="rId14"/>
    <p:sldId id="271" r:id="rId15"/>
    <p:sldId id="272" r:id="rId16"/>
    <p:sldId id="273" r:id="rId17"/>
    <p:sldId id="276" r:id="rId18"/>
    <p:sldId id="266" r:id="rId19"/>
    <p:sldId id="280" r:id="rId20"/>
    <p:sldId id="281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48" d="100"/>
          <a:sy n="48" d="100"/>
        </p:scale>
        <p:origin x="1578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8263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43191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9255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3957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9172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5677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7365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0360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8437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6215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177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EF176-D3D4-42B5-AE1B-D9FA8D662088}" type="datetimeFigureOut">
              <a:rPr lang="ru-RU" smtClean="0"/>
              <a:t>23.11.2023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B2073-4BD2-4E90-88C5-2AE2C0528D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8333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40228" y="1279752"/>
            <a:ext cx="6091646" cy="2387600"/>
          </a:xfrm>
        </p:spPr>
        <p:txBody>
          <a:bodyPr>
            <a:normAutofit fontScale="90000"/>
          </a:bodyPr>
          <a:lstStyle/>
          <a:p>
            <a:pPr algn="l"/>
            <a:r>
              <a:rPr lang="ru-RU" sz="9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МОСКВА 2050</a:t>
            </a:r>
            <a:endParaRPr lang="ru-RU" sz="96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40228" y="3980861"/>
            <a:ext cx="4354286" cy="604202"/>
          </a:xfrm>
        </p:spPr>
        <p:txBody>
          <a:bodyPr>
            <a:noAutofit/>
          </a:bodyPr>
          <a:lstStyle/>
          <a:p>
            <a:r>
              <a:rPr lang="ru-RU" sz="44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План развития</a:t>
            </a:r>
            <a:endParaRPr lang="ru-RU" sz="44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77749" y="5973159"/>
            <a:ext cx="631371" cy="75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8398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5" name="Прямоугольник 4"/>
          <p:cNvSpPr/>
          <p:nvPr/>
        </p:nvSpPr>
        <p:spPr>
          <a:xfrm>
            <a:off x="-1335224" y="2173704"/>
            <a:ext cx="4857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/>
            </a:r>
            <a:b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</a:br>
            <a: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/>
            </a:r>
            <a:b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</a:br>
            <a:endParaRPr lang="ru-RU" sz="3200" b="0" i="0" dirty="0" smtClean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800042" y="564904"/>
            <a:ext cx="568029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4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Умные </a:t>
            </a:r>
            <a:r>
              <a:rPr lang="ru-RU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спортивные </a:t>
            </a:r>
            <a:r>
              <a:rPr lang="ru-RU" sz="44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объекты</a:t>
            </a:r>
            <a:endParaRPr lang="ru-RU" sz="4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800042" y="2576358"/>
            <a:ext cx="6096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ru-RU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Виртуальная </a:t>
            </a:r>
            <a:r>
              <a:rPr lang="ru-RU" sz="44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реальность</a:t>
            </a:r>
            <a:endParaRPr lang="ru-RU" sz="4400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796077" y="4481226"/>
            <a:ext cx="436195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Разнообразие видов спорта</a:t>
            </a:r>
            <a:endParaRPr lang="ru-RU" sz="44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6954981" y="628859"/>
            <a:ext cx="443583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Спорт для всех</a:t>
            </a:r>
            <a:endParaRPr lang="ru-RU" sz="44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7187637" y="2576539"/>
            <a:ext cx="452321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Устойчивость и </a:t>
            </a:r>
            <a:r>
              <a:rPr lang="ru-RU" sz="44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экологичность</a:t>
            </a:r>
            <a:endParaRPr lang="ru-RU" sz="44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7217225" y="4481226"/>
            <a:ext cx="449362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4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Цифровизация</a:t>
            </a:r>
            <a:r>
              <a:rPr lang="ru-RU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 и онлайн-трансляции</a:t>
            </a:r>
          </a:p>
        </p:txBody>
      </p:sp>
      <p:sp>
        <p:nvSpPr>
          <p:cNvPr id="13" name="Полилиния 12"/>
          <p:cNvSpPr/>
          <p:nvPr/>
        </p:nvSpPr>
        <p:spPr>
          <a:xfrm>
            <a:off x="-2276439" y="-318052"/>
            <a:ext cx="14868939" cy="9026562"/>
          </a:xfrm>
          <a:custGeom>
            <a:avLst/>
            <a:gdLst>
              <a:gd name="connsiteX0" fmla="*/ 0 w 15723704"/>
              <a:gd name="connsiteY0" fmla="*/ 3717235 h 9046441"/>
              <a:gd name="connsiteX1" fmla="*/ 3955774 w 15723704"/>
              <a:gd name="connsiteY1" fmla="*/ 834887 h 9046441"/>
              <a:gd name="connsiteX2" fmla="*/ 7991061 w 15723704"/>
              <a:gd name="connsiteY2" fmla="*/ 9044609 h 9046441"/>
              <a:gd name="connsiteX3" fmla="*/ 15703826 w 15723704"/>
              <a:gd name="connsiteY3" fmla="*/ 19879 h 9046441"/>
              <a:gd name="connsiteX4" fmla="*/ 15703826 w 15723704"/>
              <a:gd name="connsiteY4" fmla="*/ 19879 h 9046441"/>
              <a:gd name="connsiteX5" fmla="*/ 15703826 w 15723704"/>
              <a:gd name="connsiteY5" fmla="*/ 19879 h 9046441"/>
              <a:gd name="connsiteX6" fmla="*/ 15703826 w 15723704"/>
              <a:gd name="connsiteY6" fmla="*/ 19879 h 9046441"/>
              <a:gd name="connsiteX7" fmla="*/ 15723704 w 15723704"/>
              <a:gd name="connsiteY7" fmla="*/ 0 h 9046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723704" h="9046441">
                <a:moveTo>
                  <a:pt x="0" y="3717235"/>
                </a:moveTo>
                <a:cubicBezTo>
                  <a:pt x="1311965" y="1832113"/>
                  <a:pt x="2623931" y="-53009"/>
                  <a:pt x="3955774" y="834887"/>
                </a:cubicBezTo>
                <a:cubicBezTo>
                  <a:pt x="5287617" y="1722783"/>
                  <a:pt x="6033052" y="9180444"/>
                  <a:pt x="7991061" y="9044609"/>
                </a:cubicBezTo>
                <a:cubicBezTo>
                  <a:pt x="9949070" y="8908774"/>
                  <a:pt x="15703826" y="19879"/>
                  <a:pt x="15703826" y="19879"/>
                </a:cubicBezTo>
                <a:lnTo>
                  <a:pt x="15703826" y="19879"/>
                </a:lnTo>
                <a:lnTo>
                  <a:pt x="15703826" y="19879"/>
                </a:lnTo>
                <a:lnTo>
                  <a:pt x="15703826" y="19879"/>
                </a:lnTo>
                <a:lnTo>
                  <a:pt x="15723704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олилиния 13"/>
          <p:cNvSpPr/>
          <p:nvPr/>
        </p:nvSpPr>
        <p:spPr>
          <a:xfrm rot="2073243">
            <a:off x="1584320" y="-1331843"/>
            <a:ext cx="10607678" cy="10734260"/>
          </a:xfrm>
          <a:custGeom>
            <a:avLst/>
            <a:gdLst>
              <a:gd name="connsiteX0" fmla="*/ 5730880 w 10536097"/>
              <a:gd name="connsiteY0" fmla="*/ 0 h 9441885"/>
              <a:gd name="connsiteX1" fmla="*/ 10362515 w 10536097"/>
              <a:gd name="connsiteY1" fmla="*/ 4651513 h 9441885"/>
              <a:gd name="connsiteX2" fmla="*/ 323993 w 10536097"/>
              <a:gd name="connsiteY2" fmla="*/ 9362660 h 9441885"/>
              <a:gd name="connsiteX3" fmla="*/ 2272063 w 10536097"/>
              <a:gd name="connsiteY3" fmla="*/ 596347 h 9441885"/>
              <a:gd name="connsiteX4" fmla="*/ 2272063 w 10536097"/>
              <a:gd name="connsiteY4" fmla="*/ 596347 h 9441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36097" h="9441885">
                <a:moveTo>
                  <a:pt x="5730880" y="0"/>
                </a:moveTo>
                <a:cubicBezTo>
                  <a:pt x="8497271" y="1545535"/>
                  <a:pt x="11263663" y="3091070"/>
                  <a:pt x="10362515" y="4651513"/>
                </a:cubicBezTo>
                <a:cubicBezTo>
                  <a:pt x="9461367" y="6211956"/>
                  <a:pt x="1672402" y="10038521"/>
                  <a:pt x="323993" y="9362660"/>
                </a:cubicBezTo>
                <a:cubicBezTo>
                  <a:pt x="-1024416" y="8686799"/>
                  <a:pt x="2272063" y="596347"/>
                  <a:pt x="2272063" y="596347"/>
                </a:cubicBezTo>
                <a:lnTo>
                  <a:pt x="2272063" y="596347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81706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0991" y="-490943"/>
            <a:ext cx="13954539" cy="7849429"/>
          </a:xfrm>
        </p:spPr>
      </p:pic>
      <p:sp>
        <p:nvSpPr>
          <p:cNvPr id="5" name="Прямоугольник 4"/>
          <p:cNvSpPr/>
          <p:nvPr/>
        </p:nvSpPr>
        <p:spPr>
          <a:xfrm>
            <a:off x="3002292" y="2064165"/>
            <a:ext cx="5750095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КУЛЬТУРА 2050</a:t>
            </a:r>
            <a:endParaRPr lang="ru-RU" sz="86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163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3522" y="2766217"/>
            <a:ext cx="5582478" cy="1325563"/>
          </a:xfrm>
        </p:spPr>
        <p:txBody>
          <a:bodyPr>
            <a:normAutofit fontScale="90000"/>
          </a:bodyPr>
          <a:lstStyle/>
          <a:p>
            <a:r>
              <a:rPr lang="ru-RU" sz="6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Направления развития</a:t>
            </a:r>
            <a:endParaRPr lang="ru-RU" sz="6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364358" y="428176"/>
            <a:ext cx="5145156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1. Технологический прогресс</a:t>
            </a:r>
            <a:br>
              <a:rPr lang="ru-RU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endParaRPr lang="ru-RU" sz="32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ru-RU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2. </a:t>
            </a:r>
            <a:r>
              <a:rPr lang="ru-RU" sz="32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Мультикультурность</a:t>
            </a:r>
            <a:r>
              <a:rPr lang="ru-RU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/>
            </a:r>
            <a:br>
              <a:rPr lang="ru-RU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endParaRPr lang="ru-RU" sz="32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ru-RU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3. Устойчивость и </a:t>
            </a:r>
            <a:r>
              <a:rPr lang="ru-RU" sz="32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экологичность</a:t>
            </a:r>
            <a:r>
              <a:rPr lang="ru-RU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/>
            </a:r>
            <a:br>
              <a:rPr lang="ru-RU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endParaRPr lang="ru-RU" sz="32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ru-RU" sz="32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4. Сохранение и продвижение национального наследия</a:t>
            </a:r>
            <a:endParaRPr lang="ru-RU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Полилиния 5"/>
          <p:cNvSpPr/>
          <p:nvPr/>
        </p:nvSpPr>
        <p:spPr>
          <a:xfrm>
            <a:off x="-1987826" y="-1152983"/>
            <a:ext cx="16578469" cy="9342826"/>
          </a:xfrm>
          <a:custGeom>
            <a:avLst/>
            <a:gdLst>
              <a:gd name="connsiteX0" fmla="*/ 0 w 16578469"/>
              <a:gd name="connsiteY0" fmla="*/ 616270 h 9342826"/>
              <a:gd name="connsiteX1" fmla="*/ 2524539 w 16578469"/>
              <a:gd name="connsiteY1" fmla="*/ 9203679 h 9342826"/>
              <a:gd name="connsiteX2" fmla="*/ 7832035 w 16578469"/>
              <a:gd name="connsiteY2" fmla="*/ 44 h 9342826"/>
              <a:gd name="connsiteX3" fmla="*/ 16578469 w 16578469"/>
              <a:gd name="connsiteY3" fmla="*/ 9342826 h 9342826"/>
              <a:gd name="connsiteX4" fmla="*/ 16578469 w 16578469"/>
              <a:gd name="connsiteY4" fmla="*/ 9342826 h 9342826"/>
              <a:gd name="connsiteX5" fmla="*/ 16578469 w 16578469"/>
              <a:gd name="connsiteY5" fmla="*/ 9342826 h 9342826"/>
              <a:gd name="connsiteX6" fmla="*/ 16578469 w 16578469"/>
              <a:gd name="connsiteY6" fmla="*/ 9342826 h 9342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578469" h="9342826">
                <a:moveTo>
                  <a:pt x="0" y="616270"/>
                </a:moveTo>
                <a:cubicBezTo>
                  <a:pt x="609600" y="4961326"/>
                  <a:pt x="1219200" y="9306383"/>
                  <a:pt x="2524539" y="9203679"/>
                </a:cubicBezTo>
                <a:cubicBezTo>
                  <a:pt x="3829878" y="9100975"/>
                  <a:pt x="5489713" y="-23147"/>
                  <a:pt x="7832035" y="44"/>
                </a:cubicBezTo>
                <a:cubicBezTo>
                  <a:pt x="10174357" y="23235"/>
                  <a:pt x="16578469" y="9342826"/>
                  <a:pt x="16578469" y="9342826"/>
                </a:cubicBezTo>
                <a:lnTo>
                  <a:pt x="16578469" y="9342826"/>
                </a:lnTo>
                <a:lnTo>
                  <a:pt x="16578469" y="9342826"/>
                </a:lnTo>
                <a:lnTo>
                  <a:pt x="16578469" y="9342826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>
            <a:off x="-298174" y="-596348"/>
            <a:ext cx="12490174" cy="7240257"/>
          </a:xfrm>
          <a:custGeom>
            <a:avLst/>
            <a:gdLst>
              <a:gd name="connsiteX0" fmla="*/ 14034052 w 14034052"/>
              <a:gd name="connsiteY0" fmla="*/ 238540 h 5685609"/>
              <a:gd name="connsiteX1" fmla="*/ 10754139 w 14034052"/>
              <a:gd name="connsiteY1" fmla="*/ 5685183 h 5685609"/>
              <a:gd name="connsiteX2" fmla="*/ 0 w 14034052"/>
              <a:gd name="connsiteY2" fmla="*/ 0 h 5685609"/>
              <a:gd name="connsiteX3" fmla="*/ 0 w 14034052"/>
              <a:gd name="connsiteY3" fmla="*/ 0 h 5685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34052" h="5685609">
                <a:moveTo>
                  <a:pt x="14034052" y="238540"/>
                </a:moveTo>
                <a:cubicBezTo>
                  <a:pt x="13563600" y="2981740"/>
                  <a:pt x="13093148" y="5724940"/>
                  <a:pt x="10754139" y="5685183"/>
                </a:cubicBezTo>
                <a:cubicBezTo>
                  <a:pt x="8415130" y="5645426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8493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18" y="976191"/>
            <a:ext cx="5078586" cy="5078586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20" r="14119" b="3659"/>
          <a:stretch/>
        </p:blipFill>
        <p:spPr>
          <a:xfrm>
            <a:off x="6357996" y="976191"/>
            <a:ext cx="5247286" cy="507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9566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3522" y="2766217"/>
            <a:ext cx="5582478" cy="1325563"/>
          </a:xfrm>
        </p:spPr>
        <p:txBody>
          <a:bodyPr>
            <a:normAutofit fontScale="90000"/>
          </a:bodyPr>
          <a:lstStyle/>
          <a:p>
            <a:r>
              <a:rPr lang="ru-RU" sz="6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Институты </a:t>
            </a:r>
            <a:r>
              <a:rPr lang="ru-RU" sz="6000" b="1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будующего</a:t>
            </a:r>
            <a:r>
              <a:rPr lang="ru-RU" sz="6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Москвы</a:t>
            </a:r>
            <a:endParaRPr lang="ru-RU" sz="6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5946913" y="58844"/>
            <a:ext cx="4727713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AutoNum type="arabicPeriod"/>
            </a:pPr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Правительственные учреждения</a:t>
            </a:r>
          </a:p>
          <a:p>
            <a:pPr algn="just"/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</a:t>
            </a:r>
            <a:r>
              <a:rPr lang="ru-RU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. Образовательные </a:t>
            </a:r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учреждения</a:t>
            </a:r>
            <a:endParaRPr lang="ru-RU" sz="27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ru-RU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3. Научно-исследовательские </a:t>
            </a:r>
            <a:endParaRPr lang="ru-RU" sz="27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4</a:t>
            </a:r>
            <a:r>
              <a:rPr lang="ru-RU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. Медицинские учреждения </a:t>
            </a:r>
            <a:endParaRPr lang="ru-RU" sz="27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5</a:t>
            </a:r>
            <a:r>
              <a:rPr lang="ru-RU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. Финансовые </a:t>
            </a:r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институты</a:t>
            </a:r>
          </a:p>
          <a:p>
            <a:pPr algn="just"/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6</a:t>
            </a:r>
            <a:r>
              <a:rPr lang="ru-RU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. Бизнес-центры и </a:t>
            </a:r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компании</a:t>
            </a:r>
          </a:p>
          <a:p>
            <a:pPr algn="just"/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7</a:t>
            </a:r>
            <a:r>
              <a:rPr lang="ru-RU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. Культурные </a:t>
            </a:r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и</a:t>
            </a:r>
            <a:r>
              <a:rPr lang="en-US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искусственные </a:t>
            </a:r>
            <a:r>
              <a:rPr lang="ru-RU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учреждения </a:t>
            </a:r>
            <a:endParaRPr lang="ru-RU" sz="27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just"/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8</a:t>
            </a:r>
            <a:r>
              <a:rPr lang="ru-RU" sz="2700" dirty="0">
                <a:solidFill>
                  <a:schemeClr val="bg1"/>
                </a:solidFill>
                <a:latin typeface="Century Gothic" panose="020B0502020202020204" pitchFamily="34" charset="0"/>
              </a:rPr>
              <a:t>. Технологические и инновационные </a:t>
            </a:r>
            <a:r>
              <a:rPr lang="ru-RU" sz="27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парки</a:t>
            </a:r>
            <a:endParaRPr lang="ru-RU" sz="27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Полилиния 5"/>
          <p:cNvSpPr/>
          <p:nvPr/>
        </p:nvSpPr>
        <p:spPr>
          <a:xfrm>
            <a:off x="-1987826" y="-1152983"/>
            <a:ext cx="16578469" cy="9342826"/>
          </a:xfrm>
          <a:custGeom>
            <a:avLst/>
            <a:gdLst>
              <a:gd name="connsiteX0" fmla="*/ 0 w 16578469"/>
              <a:gd name="connsiteY0" fmla="*/ 616270 h 9342826"/>
              <a:gd name="connsiteX1" fmla="*/ 2524539 w 16578469"/>
              <a:gd name="connsiteY1" fmla="*/ 9203679 h 9342826"/>
              <a:gd name="connsiteX2" fmla="*/ 7832035 w 16578469"/>
              <a:gd name="connsiteY2" fmla="*/ 44 h 9342826"/>
              <a:gd name="connsiteX3" fmla="*/ 16578469 w 16578469"/>
              <a:gd name="connsiteY3" fmla="*/ 9342826 h 9342826"/>
              <a:gd name="connsiteX4" fmla="*/ 16578469 w 16578469"/>
              <a:gd name="connsiteY4" fmla="*/ 9342826 h 9342826"/>
              <a:gd name="connsiteX5" fmla="*/ 16578469 w 16578469"/>
              <a:gd name="connsiteY5" fmla="*/ 9342826 h 9342826"/>
              <a:gd name="connsiteX6" fmla="*/ 16578469 w 16578469"/>
              <a:gd name="connsiteY6" fmla="*/ 9342826 h 9342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578469" h="9342826">
                <a:moveTo>
                  <a:pt x="0" y="616270"/>
                </a:moveTo>
                <a:cubicBezTo>
                  <a:pt x="609600" y="4961326"/>
                  <a:pt x="1219200" y="9306383"/>
                  <a:pt x="2524539" y="9203679"/>
                </a:cubicBezTo>
                <a:cubicBezTo>
                  <a:pt x="3829878" y="9100975"/>
                  <a:pt x="5489713" y="-23147"/>
                  <a:pt x="7832035" y="44"/>
                </a:cubicBezTo>
                <a:cubicBezTo>
                  <a:pt x="10174357" y="23235"/>
                  <a:pt x="16578469" y="9342826"/>
                  <a:pt x="16578469" y="9342826"/>
                </a:cubicBezTo>
                <a:lnTo>
                  <a:pt x="16578469" y="9342826"/>
                </a:lnTo>
                <a:lnTo>
                  <a:pt x="16578469" y="9342826"/>
                </a:lnTo>
                <a:lnTo>
                  <a:pt x="16578469" y="9342826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>
            <a:off x="-298174" y="-596348"/>
            <a:ext cx="12490174" cy="7240257"/>
          </a:xfrm>
          <a:custGeom>
            <a:avLst/>
            <a:gdLst>
              <a:gd name="connsiteX0" fmla="*/ 14034052 w 14034052"/>
              <a:gd name="connsiteY0" fmla="*/ 238540 h 5685609"/>
              <a:gd name="connsiteX1" fmla="*/ 10754139 w 14034052"/>
              <a:gd name="connsiteY1" fmla="*/ 5685183 h 5685609"/>
              <a:gd name="connsiteX2" fmla="*/ 0 w 14034052"/>
              <a:gd name="connsiteY2" fmla="*/ 0 h 5685609"/>
              <a:gd name="connsiteX3" fmla="*/ 0 w 14034052"/>
              <a:gd name="connsiteY3" fmla="*/ 0 h 5685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34052" h="5685609">
                <a:moveTo>
                  <a:pt x="14034052" y="238540"/>
                </a:moveTo>
                <a:cubicBezTo>
                  <a:pt x="13563600" y="2981740"/>
                  <a:pt x="13093148" y="5724940"/>
                  <a:pt x="10754139" y="5685183"/>
                </a:cubicBezTo>
                <a:cubicBezTo>
                  <a:pt x="8415130" y="5645426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2867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0991" y="-490943"/>
            <a:ext cx="13954539" cy="7849429"/>
          </a:xfrm>
        </p:spPr>
      </p:pic>
      <p:sp>
        <p:nvSpPr>
          <p:cNvPr id="5" name="Прямоугольник 4"/>
          <p:cNvSpPr/>
          <p:nvPr/>
        </p:nvSpPr>
        <p:spPr>
          <a:xfrm>
            <a:off x="1540902" y="2064165"/>
            <a:ext cx="7930751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ОБРАОВАНИЕ</a:t>
            </a:r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2050</a:t>
            </a:r>
            <a:endParaRPr lang="ru-RU" sz="86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05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5" name="Прямоугольник 4"/>
          <p:cNvSpPr/>
          <p:nvPr/>
        </p:nvSpPr>
        <p:spPr>
          <a:xfrm>
            <a:off x="-1335224" y="2173704"/>
            <a:ext cx="4857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/>
            </a:r>
            <a:b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</a:br>
            <a: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/>
            </a:r>
            <a:b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</a:br>
            <a:endParaRPr lang="ru-RU" sz="3200" b="0" i="0" dirty="0" smtClean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792159" y="411995"/>
            <a:ext cx="536163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Изменится принцип разделения классов по профилям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792159" y="3595166"/>
            <a:ext cx="520882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Будут 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созданы специальные школы </a:t>
            </a:r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для детей не говорящих на русском языке</a:t>
            </a:r>
            <a:endParaRPr lang="ru-RU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6817285" y="436874"/>
            <a:ext cx="464973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Введение </a:t>
            </a:r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новых учебных предметов</a:t>
            </a:r>
            <a:endParaRPr lang="ru-RU" sz="3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6869000" y="3595166"/>
            <a:ext cx="479912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У</a:t>
            </a:r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пор 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на развитие практических и социальных навыков школьников. </a:t>
            </a:r>
          </a:p>
        </p:txBody>
      </p:sp>
      <p:sp>
        <p:nvSpPr>
          <p:cNvPr id="13" name="Полилиния 12"/>
          <p:cNvSpPr/>
          <p:nvPr/>
        </p:nvSpPr>
        <p:spPr>
          <a:xfrm>
            <a:off x="-2216804" y="-337930"/>
            <a:ext cx="14868939" cy="9026562"/>
          </a:xfrm>
          <a:custGeom>
            <a:avLst/>
            <a:gdLst>
              <a:gd name="connsiteX0" fmla="*/ 0 w 15723704"/>
              <a:gd name="connsiteY0" fmla="*/ 3717235 h 9046441"/>
              <a:gd name="connsiteX1" fmla="*/ 3955774 w 15723704"/>
              <a:gd name="connsiteY1" fmla="*/ 834887 h 9046441"/>
              <a:gd name="connsiteX2" fmla="*/ 7991061 w 15723704"/>
              <a:gd name="connsiteY2" fmla="*/ 9044609 h 9046441"/>
              <a:gd name="connsiteX3" fmla="*/ 15703826 w 15723704"/>
              <a:gd name="connsiteY3" fmla="*/ 19879 h 9046441"/>
              <a:gd name="connsiteX4" fmla="*/ 15703826 w 15723704"/>
              <a:gd name="connsiteY4" fmla="*/ 19879 h 9046441"/>
              <a:gd name="connsiteX5" fmla="*/ 15703826 w 15723704"/>
              <a:gd name="connsiteY5" fmla="*/ 19879 h 9046441"/>
              <a:gd name="connsiteX6" fmla="*/ 15703826 w 15723704"/>
              <a:gd name="connsiteY6" fmla="*/ 19879 h 9046441"/>
              <a:gd name="connsiteX7" fmla="*/ 15723704 w 15723704"/>
              <a:gd name="connsiteY7" fmla="*/ 0 h 9046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723704" h="9046441">
                <a:moveTo>
                  <a:pt x="0" y="3717235"/>
                </a:moveTo>
                <a:cubicBezTo>
                  <a:pt x="1311965" y="1832113"/>
                  <a:pt x="2623931" y="-53009"/>
                  <a:pt x="3955774" y="834887"/>
                </a:cubicBezTo>
                <a:cubicBezTo>
                  <a:pt x="5287617" y="1722783"/>
                  <a:pt x="6033052" y="9180444"/>
                  <a:pt x="7991061" y="9044609"/>
                </a:cubicBezTo>
                <a:cubicBezTo>
                  <a:pt x="9949070" y="8908774"/>
                  <a:pt x="15703826" y="19879"/>
                  <a:pt x="15703826" y="19879"/>
                </a:cubicBezTo>
                <a:lnTo>
                  <a:pt x="15703826" y="19879"/>
                </a:lnTo>
                <a:lnTo>
                  <a:pt x="15703826" y="19879"/>
                </a:lnTo>
                <a:lnTo>
                  <a:pt x="15703826" y="19879"/>
                </a:lnTo>
                <a:lnTo>
                  <a:pt x="15723704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олилиния 13"/>
          <p:cNvSpPr/>
          <p:nvPr/>
        </p:nvSpPr>
        <p:spPr>
          <a:xfrm rot="2073243">
            <a:off x="1584320" y="-1331843"/>
            <a:ext cx="10607678" cy="10734260"/>
          </a:xfrm>
          <a:custGeom>
            <a:avLst/>
            <a:gdLst>
              <a:gd name="connsiteX0" fmla="*/ 5730880 w 10536097"/>
              <a:gd name="connsiteY0" fmla="*/ 0 h 9441885"/>
              <a:gd name="connsiteX1" fmla="*/ 10362515 w 10536097"/>
              <a:gd name="connsiteY1" fmla="*/ 4651513 h 9441885"/>
              <a:gd name="connsiteX2" fmla="*/ 323993 w 10536097"/>
              <a:gd name="connsiteY2" fmla="*/ 9362660 h 9441885"/>
              <a:gd name="connsiteX3" fmla="*/ 2272063 w 10536097"/>
              <a:gd name="connsiteY3" fmla="*/ 596347 h 9441885"/>
              <a:gd name="connsiteX4" fmla="*/ 2272063 w 10536097"/>
              <a:gd name="connsiteY4" fmla="*/ 596347 h 9441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36097" h="9441885">
                <a:moveTo>
                  <a:pt x="5730880" y="0"/>
                </a:moveTo>
                <a:cubicBezTo>
                  <a:pt x="8497271" y="1545535"/>
                  <a:pt x="11263663" y="3091070"/>
                  <a:pt x="10362515" y="4651513"/>
                </a:cubicBezTo>
                <a:cubicBezTo>
                  <a:pt x="9461367" y="6211956"/>
                  <a:pt x="1672402" y="10038521"/>
                  <a:pt x="323993" y="9362660"/>
                </a:cubicBezTo>
                <a:cubicBezTo>
                  <a:pt x="-1024416" y="8686799"/>
                  <a:pt x="2272063" y="596347"/>
                  <a:pt x="2272063" y="596347"/>
                </a:cubicBezTo>
                <a:lnTo>
                  <a:pt x="2272063" y="596347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1816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0991" y="-490943"/>
            <a:ext cx="13954539" cy="7849429"/>
          </a:xfrm>
        </p:spPr>
      </p:pic>
      <p:sp>
        <p:nvSpPr>
          <p:cNvPr id="5" name="Прямоугольник 4"/>
          <p:cNvSpPr/>
          <p:nvPr/>
        </p:nvSpPr>
        <p:spPr>
          <a:xfrm>
            <a:off x="376199" y="2342461"/>
            <a:ext cx="11439602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ЗДРАВООХРАНЕНИЕ</a:t>
            </a:r>
            <a:endParaRPr lang="ru-RU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2050</a:t>
            </a:r>
            <a:endParaRPr lang="ru-RU" sz="86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5525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1820"/>
            <a:ext cx="12192000" cy="6858001"/>
          </a:xfrm>
        </p:spPr>
      </p:pic>
      <p:sp>
        <p:nvSpPr>
          <p:cNvPr id="5" name="Прямоугольник 4"/>
          <p:cNvSpPr/>
          <p:nvPr/>
        </p:nvSpPr>
        <p:spPr>
          <a:xfrm>
            <a:off x="707749" y="693888"/>
            <a:ext cx="414793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Внедрение искусственного интеллекта в сферу медицины </a:t>
            </a:r>
            <a:endParaRPr lang="ru-RU" sz="3200" b="0" i="0" dirty="0" smtClean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633620" y="3428999"/>
            <a:ext cx="4296189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Более широкое внедрение электронных медицинских услуг и телемедицины</a:t>
            </a:r>
            <a:endParaRPr lang="ru-RU" sz="3200" dirty="0">
              <a:latin typeface="Century Gothic" panose="020B05020202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661397" y="693888"/>
            <a:ext cx="511150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36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Развитие инфраструктуры здравоохранения</a:t>
            </a:r>
            <a:endParaRPr lang="ru-RU" sz="3600" dirty="0">
              <a:latin typeface="Century Gothic" panose="020B0502020202020204" pitchFamily="34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6661397" y="3428999"/>
            <a:ext cx="350307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Превентивная медицина</a:t>
            </a:r>
            <a:endParaRPr lang="ru-RU" sz="36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911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0991" y="-490943"/>
            <a:ext cx="13954539" cy="7849429"/>
          </a:xfrm>
        </p:spPr>
      </p:pic>
      <p:sp>
        <p:nvSpPr>
          <p:cNvPr id="5" name="Прямоугольник 4"/>
          <p:cNvSpPr/>
          <p:nvPr/>
        </p:nvSpPr>
        <p:spPr>
          <a:xfrm>
            <a:off x="376199" y="2342461"/>
            <a:ext cx="11439602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СОЦИАЛКА</a:t>
            </a:r>
            <a:endParaRPr lang="ru-RU" sz="8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pPr algn="ctr"/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2050</a:t>
            </a:r>
            <a:endParaRPr lang="ru-RU" sz="86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8340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60223" y="508816"/>
            <a:ext cx="4465320" cy="1325563"/>
          </a:xfrm>
        </p:spPr>
        <p:txBody>
          <a:bodyPr/>
          <a:lstStyle/>
          <a:p>
            <a:r>
              <a:rPr lang="ru-RU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План доклада:</a:t>
            </a:r>
            <a:endParaRPr lang="ru-RU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3960223" y="1834379"/>
            <a:ext cx="486572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It </a:t>
            </a:r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отдел </a:t>
            </a:r>
          </a:p>
          <a:p>
            <a:r>
              <a:rPr lang="ru-RU" sz="36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Здравохранение</a:t>
            </a:r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  <a:p>
            <a:r>
              <a:rPr lang="ru-RU" sz="36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Кульурка</a:t>
            </a:r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</a:p>
          <a:p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Спорт </a:t>
            </a:r>
          </a:p>
          <a:p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</a:rPr>
              <a:t>О</a:t>
            </a:r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бразование</a:t>
            </a:r>
          </a:p>
          <a:p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Э</a:t>
            </a:r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кология</a:t>
            </a:r>
          </a:p>
          <a:p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Социальные проблемы</a:t>
            </a:r>
            <a:endParaRPr lang="ru-RU" sz="36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6247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3" name="Прямоугольник 2"/>
          <p:cNvSpPr/>
          <p:nvPr/>
        </p:nvSpPr>
        <p:spPr>
          <a:xfrm>
            <a:off x="2970143" y="1194402"/>
            <a:ext cx="738643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</a:rPr>
              <a:t>Возможно, социология будет более цифровой и использовать больше данных из социальных сетей и интернета для анализа общественных явлений. Также возможно, что социологи будут более активно участвовать в разработке и реализации государственной политики, а также в создании программ социальной поддержки и развития. Также возможно, что социология будет более междисциплинарной и будет активно взаимодействовать с другими областями знания, такими как экономика, политология, психология и технологии.</a:t>
            </a:r>
            <a:endParaRPr lang="ru-RU" sz="2400" i="0" dirty="0" smtClean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051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5496" y="-155300"/>
            <a:ext cx="12927496" cy="7271718"/>
          </a:xfrm>
        </p:spPr>
      </p:pic>
      <p:sp>
        <p:nvSpPr>
          <p:cNvPr id="5" name="Прямоугольник 4"/>
          <p:cNvSpPr/>
          <p:nvPr/>
        </p:nvSpPr>
        <p:spPr>
          <a:xfrm>
            <a:off x="2708105" y="2442817"/>
            <a:ext cx="6775789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IT </a:t>
            </a:r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МОСКВА</a:t>
            </a:r>
          </a:p>
          <a:p>
            <a:pPr algn="ctr"/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2050</a:t>
            </a:r>
            <a:endParaRPr lang="ru-RU" sz="86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1614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8" cy="6858000"/>
          </a:xfrm>
        </p:spPr>
      </p:pic>
      <p:sp>
        <p:nvSpPr>
          <p:cNvPr id="5" name="Прямоугольник 4"/>
          <p:cNvSpPr/>
          <p:nvPr/>
        </p:nvSpPr>
        <p:spPr>
          <a:xfrm>
            <a:off x="-1335224" y="2173704"/>
            <a:ext cx="4857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/>
            </a:r>
            <a:b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</a:br>
            <a: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/>
            </a:r>
            <a:br>
              <a:rPr lang="ru-RU" sz="3200" b="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</a:br>
            <a:endParaRPr lang="ru-RU" sz="3200" b="0" i="0" dirty="0" smtClean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800042" y="564904"/>
            <a:ext cx="5754437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4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Ускоренное </a:t>
            </a:r>
            <a:r>
              <a:rPr lang="ru-RU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развитие искусственного интеллекта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838200" y="3868072"/>
            <a:ext cx="4329093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4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Развитие квантовых технологий</a:t>
            </a:r>
            <a:endParaRPr lang="ru-RU" sz="4400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6888159" y="416805"/>
            <a:ext cx="475586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4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Улучшение </a:t>
            </a:r>
            <a:r>
              <a:rPr lang="ru-RU" sz="44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кибербезопасности</a:t>
            </a:r>
            <a:endParaRPr lang="ru-RU" sz="44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919547" y="2748679"/>
            <a:ext cx="452321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4400" dirty="0">
                <a:solidFill>
                  <a:schemeClr val="bg1"/>
                </a:solidFill>
                <a:latin typeface="Century Gothic" panose="020B0502020202020204" pitchFamily="34" charset="0"/>
              </a:rPr>
              <a:t>Устойчивость и </a:t>
            </a:r>
            <a:r>
              <a:rPr lang="ru-RU" sz="44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экологичность</a:t>
            </a:r>
            <a:endParaRPr lang="ru-RU" sz="4400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6949135" y="4429202"/>
            <a:ext cx="4493622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44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Smart-</a:t>
            </a:r>
            <a:r>
              <a:rPr lang="ru-RU" sz="44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технологии и </a:t>
            </a:r>
            <a:r>
              <a:rPr lang="ru-RU" sz="44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технотренды</a:t>
            </a:r>
            <a:endParaRPr lang="ru-RU" sz="44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13" name="Полилиния 12"/>
          <p:cNvSpPr/>
          <p:nvPr/>
        </p:nvSpPr>
        <p:spPr>
          <a:xfrm>
            <a:off x="-2276439" y="-318052"/>
            <a:ext cx="14868939" cy="9026562"/>
          </a:xfrm>
          <a:custGeom>
            <a:avLst/>
            <a:gdLst>
              <a:gd name="connsiteX0" fmla="*/ 0 w 15723704"/>
              <a:gd name="connsiteY0" fmla="*/ 3717235 h 9046441"/>
              <a:gd name="connsiteX1" fmla="*/ 3955774 w 15723704"/>
              <a:gd name="connsiteY1" fmla="*/ 834887 h 9046441"/>
              <a:gd name="connsiteX2" fmla="*/ 7991061 w 15723704"/>
              <a:gd name="connsiteY2" fmla="*/ 9044609 h 9046441"/>
              <a:gd name="connsiteX3" fmla="*/ 15703826 w 15723704"/>
              <a:gd name="connsiteY3" fmla="*/ 19879 h 9046441"/>
              <a:gd name="connsiteX4" fmla="*/ 15703826 w 15723704"/>
              <a:gd name="connsiteY4" fmla="*/ 19879 h 9046441"/>
              <a:gd name="connsiteX5" fmla="*/ 15703826 w 15723704"/>
              <a:gd name="connsiteY5" fmla="*/ 19879 h 9046441"/>
              <a:gd name="connsiteX6" fmla="*/ 15703826 w 15723704"/>
              <a:gd name="connsiteY6" fmla="*/ 19879 h 9046441"/>
              <a:gd name="connsiteX7" fmla="*/ 15723704 w 15723704"/>
              <a:gd name="connsiteY7" fmla="*/ 0 h 9046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723704" h="9046441">
                <a:moveTo>
                  <a:pt x="0" y="3717235"/>
                </a:moveTo>
                <a:cubicBezTo>
                  <a:pt x="1311965" y="1832113"/>
                  <a:pt x="2623931" y="-53009"/>
                  <a:pt x="3955774" y="834887"/>
                </a:cubicBezTo>
                <a:cubicBezTo>
                  <a:pt x="5287617" y="1722783"/>
                  <a:pt x="6033052" y="9180444"/>
                  <a:pt x="7991061" y="9044609"/>
                </a:cubicBezTo>
                <a:cubicBezTo>
                  <a:pt x="9949070" y="8908774"/>
                  <a:pt x="15703826" y="19879"/>
                  <a:pt x="15703826" y="19879"/>
                </a:cubicBezTo>
                <a:lnTo>
                  <a:pt x="15703826" y="19879"/>
                </a:lnTo>
                <a:lnTo>
                  <a:pt x="15703826" y="19879"/>
                </a:lnTo>
                <a:lnTo>
                  <a:pt x="15703826" y="19879"/>
                </a:lnTo>
                <a:lnTo>
                  <a:pt x="15723704" y="0"/>
                </a:lnTo>
              </a:path>
            </a:pathLst>
          </a:cu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олилиния 13"/>
          <p:cNvSpPr/>
          <p:nvPr/>
        </p:nvSpPr>
        <p:spPr>
          <a:xfrm rot="2073243">
            <a:off x="1584320" y="-1331843"/>
            <a:ext cx="10607678" cy="10734260"/>
          </a:xfrm>
          <a:custGeom>
            <a:avLst/>
            <a:gdLst>
              <a:gd name="connsiteX0" fmla="*/ 5730880 w 10536097"/>
              <a:gd name="connsiteY0" fmla="*/ 0 h 9441885"/>
              <a:gd name="connsiteX1" fmla="*/ 10362515 w 10536097"/>
              <a:gd name="connsiteY1" fmla="*/ 4651513 h 9441885"/>
              <a:gd name="connsiteX2" fmla="*/ 323993 w 10536097"/>
              <a:gd name="connsiteY2" fmla="*/ 9362660 h 9441885"/>
              <a:gd name="connsiteX3" fmla="*/ 2272063 w 10536097"/>
              <a:gd name="connsiteY3" fmla="*/ 596347 h 9441885"/>
              <a:gd name="connsiteX4" fmla="*/ 2272063 w 10536097"/>
              <a:gd name="connsiteY4" fmla="*/ 596347 h 9441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36097" h="9441885">
                <a:moveTo>
                  <a:pt x="5730880" y="0"/>
                </a:moveTo>
                <a:cubicBezTo>
                  <a:pt x="8497271" y="1545535"/>
                  <a:pt x="11263663" y="3091070"/>
                  <a:pt x="10362515" y="4651513"/>
                </a:cubicBezTo>
                <a:cubicBezTo>
                  <a:pt x="9461367" y="6211956"/>
                  <a:pt x="1672402" y="10038521"/>
                  <a:pt x="323993" y="9362660"/>
                </a:cubicBezTo>
                <a:cubicBezTo>
                  <a:pt x="-1024416" y="8686799"/>
                  <a:pt x="2272063" y="596347"/>
                  <a:pt x="2272063" y="596347"/>
                </a:cubicBezTo>
                <a:lnTo>
                  <a:pt x="2272063" y="596347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2094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5496" y="-155300"/>
            <a:ext cx="12927496" cy="7271718"/>
          </a:xfrm>
        </p:spPr>
      </p:pic>
      <p:sp>
        <p:nvSpPr>
          <p:cNvPr id="5" name="Прямоугольник 4"/>
          <p:cNvSpPr/>
          <p:nvPr/>
        </p:nvSpPr>
        <p:spPr>
          <a:xfrm>
            <a:off x="2887009" y="2772673"/>
            <a:ext cx="6417981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ЭКОЛОГИЯ</a:t>
            </a:r>
          </a:p>
          <a:p>
            <a:pPr algn="ctr"/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2050</a:t>
            </a:r>
            <a:endParaRPr lang="ru-RU" sz="86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5544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13522" y="2766217"/>
            <a:ext cx="5582478" cy="1325563"/>
          </a:xfrm>
        </p:spPr>
        <p:txBody>
          <a:bodyPr>
            <a:normAutofit fontScale="90000"/>
          </a:bodyPr>
          <a:lstStyle/>
          <a:p>
            <a:r>
              <a:rPr lang="ru-RU" sz="60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Главные проблемы</a:t>
            </a:r>
            <a:endParaRPr lang="ru-RU" sz="60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096000" y="1330628"/>
            <a:ext cx="5145156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1. </a:t>
            </a:r>
            <a:r>
              <a:rPr lang="ru-RU" sz="3600" dirty="0" err="1" smtClean="0">
                <a:solidFill>
                  <a:schemeClr val="bg1"/>
                </a:solidFill>
                <a:latin typeface="Century Gothic" panose="020B0502020202020204" pitchFamily="34" charset="0"/>
              </a:rPr>
              <a:t>Автотрнспртная</a:t>
            </a:r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/>
            </a:r>
            <a:b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endParaRPr lang="ru-RU" sz="36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2. Вымирание животных  насекомых</a:t>
            </a:r>
            <a:b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endParaRPr lang="ru-RU" sz="3600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ru-RU" sz="36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3. Утилизация мусора</a:t>
            </a:r>
          </a:p>
          <a:p>
            <a:endParaRPr lang="ru-RU" sz="32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6" name="Полилиния 5"/>
          <p:cNvSpPr/>
          <p:nvPr/>
        </p:nvSpPr>
        <p:spPr>
          <a:xfrm>
            <a:off x="-1987826" y="-1152983"/>
            <a:ext cx="16578469" cy="9342826"/>
          </a:xfrm>
          <a:custGeom>
            <a:avLst/>
            <a:gdLst>
              <a:gd name="connsiteX0" fmla="*/ 0 w 16578469"/>
              <a:gd name="connsiteY0" fmla="*/ 616270 h 9342826"/>
              <a:gd name="connsiteX1" fmla="*/ 2524539 w 16578469"/>
              <a:gd name="connsiteY1" fmla="*/ 9203679 h 9342826"/>
              <a:gd name="connsiteX2" fmla="*/ 7832035 w 16578469"/>
              <a:gd name="connsiteY2" fmla="*/ 44 h 9342826"/>
              <a:gd name="connsiteX3" fmla="*/ 16578469 w 16578469"/>
              <a:gd name="connsiteY3" fmla="*/ 9342826 h 9342826"/>
              <a:gd name="connsiteX4" fmla="*/ 16578469 w 16578469"/>
              <a:gd name="connsiteY4" fmla="*/ 9342826 h 9342826"/>
              <a:gd name="connsiteX5" fmla="*/ 16578469 w 16578469"/>
              <a:gd name="connsiteY5" fmla="*/ 9342826 h 9342826"/>
              <a:gd name="connsiteX6" fmla="*/ 16578469 w 16578469"/>
              <a:gd name="connsiteY6" fmla="*/ 9342826 h 9342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578469" h="9342826">
                <a:moveTo>
                  <a:pt x="0" y="616270"/>
                </a:moveTo>
                <a:cubicBezTo>
                  <a:pt x="609600" y="4961326"/>
                  <a:pt x="1219200" y="9306383"/>
                  <a:pt x="2524539" y="9203679"/>
                </a:cubicBezTo>
                <a:cubicBezTo>
                  <a:pt x="3829878" y="9100975"/>
                  <a:pt x="5489713" y="-23147"/>
                  <a:pt x="7832035" y="44"/>
                </a:cubicBezTo>
                <a:cubicBezTo>
                  <a:pt x="10174357" y="23235"/>
                  <a:pt x="16578469" y="9342826"/>
                  <a:pt x="16578469" y="9342826"/>
                </a:cubicBezTo>
                <a:lnTo>
                  <a:pt x="16578469" y="9342826"/>
                </a:lnTo>
                <a:lnTo>
                  <a:pt x="16578469" y="9342826"/>
                </a:lnTo>
                <a:lnTo>
                  <a:pt x="16578469" y="9342826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олилиния 6"/>
          <p:cNvSpPr/>
          <p:nvPr/>
        </p:nvSpPr>
        <p:spPr>
          <a:xfrm>
            <a:off x="-298174" y="-596348"/>
            <a:ext cx="12490174" cy="7240257"/>
          </a:xfrm>
          <a:custGeom>
            <a:avLst/>
            <a:gdLst>
              <a:gd name="connsiteX0" fmla="*/ 14034052 w 14034052"/>
              <a:gd name="connsiteY0" fmla="*/ 238540 h 5685609"/>
              <a:gd name="connsiteX1" fmla="*/ 10754139 w 14034052"/>
              <a:gd name="connsiteY1" fmla="*/ 5685183 h 5685609"/>
              <a:gd name="connsiteX2" fmla="*/ 0 w 14034052"/>
              <a:gd name="connsiteY2" fmla="*/ 0 h 5685609"/>
              <a:gd name="connsiteX3" fmla="*/ 0 w 14034052"/>
              <a:gd name="connsiteY3" fmla="*/ 0 h 5685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034052" h="5685609">
                <a:moveTo>
                  <a:pt x="14034052" y="238540"/>
                </a:moveTo>
                <a:cubicBezTo>
                  <a:pt x="13563600" y="2981740"/>
                  <a:pt x="13093148" y="5724940"/>
                  <a:pt x="10754139" y="5685183"/>
                </a:cubicBezTo>
                <a:cubicBezTo>
                  <a:pt x="8415130" y="5645426"/>
                  <a:pt x="0" y="0"/>
                  <a:pt x="0" y="0"/>
                </a:cubicBezTo>
                <a:lnTo>
                  <a:pt x="0" y="0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3491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0991" y="-490943"/>
            <a:ext cx="13954539" cy="7849429"/>
          </a:xfrm>
        </p:spPr>
      </p:pic>
      <p:sp>
        <p:nvSpPr>
          <p:cNvPr id="5" name="Прямоугольник 4"/>
          <p:cNvSpPr/>
          <p:nvPr/>
        </p:nvSpPr>
        <p:spPr>
          <a:xfrm>
            <a:off x="3592688" y="2064167"/>
            <a:ext cx="5006624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СПОРТ</a:t>
            </a:r>
          </a:p>
          <a:p>
            <a:pPr algn="ctr"/>
            <a:r>
              <a:rPr lang="ru-RU" sz="8600" b="1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2050</a:t>
            </a:r>
            <a:endParaRPr lang="ru-RU" sz="8600" b="1" dirty="0" smtClean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457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  <p:sp>
        <p:nvSpPr>
          <p:cNvPr id="3" name="Прямоугольник 2"/>
          <p:cNvSpPr/>
          <p:nvPr/>
        </p:nvSpPr>
        <p:spPr>
          <a:xfrm>
            <a:off x="3467100" y="1413062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ru-RU" sz="3200" i="0" dirty="0" smtClean="0">
                <a:solidFill>
                  <a:schemeClr val="bg1"/>
                </a:solidFill>
                <a:effectLst/>
                <a:latin typeface="Century Gothic" panose="020B0502020202020204" pitchFamily="34" charset="0"/>
              </a:rPr>
              <a:t>Через 25 лет спорт в Москве будет иметь совершенно новый облик, сочетающий инновационные технологии, разнообразные виды активности и доступность для всех жителей города.</a:t>
            </a:r>
            <a:endParaRPr lang="ru-RU" sz="3200" i="0" dirty="0" smtClean="0">
              <a:solidFill>
                <a:schemeClr val="bg1"/>
              </a:solidFill>
              <a:effectLst/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8536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7" name="Объект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19136"/>
            <a:ext cx="4940982" cy="4940982"/>
          </a:xfr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382" y="919136"/>
            <a:ext cx="4832575" cy="483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04327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298</Words>
  <Application>Microsoft Office PowerPoint</Application>
  <PresentationFormat>Широкоэкранный</PresentationFormat>
  <Paragraphs>64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Century Gothic</vt:lpstr>
      <vt:lpstr>Тема Office</vt:lpstr>
      <vt:lpstr>МОСКВА 2050</vt:lpstr>
      <vt:lpstr>План доклада:</vt:lpstr>
      <vt:lpstr>Презентация PowerPoint</vt:lpstr>
      <vt:lpstr>Презентация PowerPoint</vt:lpstr>
      <vt:lpstr>Презентация PowerPoint</vt:lpstr>
      <vt:lpstr>Главные проблемы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Направления развития</vt:lpstr>
      <vt:lpstr>Презентация PowerPoint</vt:lpstr>
      <vt:lpstr>Институты будующего Москвы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tenint</dc:creator>
  <cp:lastModifiedBy>tenint</cp:lastModifiedBy>
  <cp:revision>11</cp:revision>
  <dcterms:created xsi:type="dcterms:W3CDTF">2023-11-23T11:19:17Z</dcterms:created>
  <dcterms:modified xsi:type="dcterms:W3CDTF">2023-11-23T13:08:27Z</dcterms:modified>
</cp:coreProperties>
</file>

<file path=docProps/thumbnail.jpeg>
</file>